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3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>
        <p:scale>
          <a:sx n="75" d="100"/>
          <a:sy n="75" d="100"/>
        </p:scale>
        <p:origin x="-306" y="-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95269" y="1122363"/>
            <a:ext cx="9001462" cy="2387600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95269" y="3602038"/>
            <a:ext cx="9001462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4/1/2017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4289372"/>
            <a:ext cx="10367564" cy="819355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13806" y="621321"/>
            <a:ext cx="10367564" cy="3379735"/>
          </a:xfrm>
          <a:noFill/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5108728"/>
            <a:ext cx="10365998" cy="68247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4/1/2017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3424859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4204820"/>
            <a:ext cx="10353761" cy="1592186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4/1/2017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426812"/>
          </a:xfrm>
        </p:spPr>
        <p:txBody>
          <a:bodyPr anchor="t">
            <a:normAutofit/>
          </a:bodyPr>
          <a:lstStyle>
            <a:lvl1pPr marL="0" indent="0" algn="r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204821"/>
            <a:ext cx="10353762" cy="1586380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4/1/2017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836612" y="73524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57956" y="297209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2126942"/>
            <a:ext cx="10355327" cy="25118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650556"/>
            <a:ext cx="10353763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4/1/2017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94" y="609600"/>
            <a:ext cx="10353762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94" y="2088319"/>
            <a:ext cx="3298956" cy="823305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94" y="2911624"/>
            <a:ext cx="3298956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4878" y="2088320"/>
            <a:ext cx="3298558" cy="823304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4878" y="2911624"/>
            <a:ext cx="3299821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088320"/>
            <a:ext cx="3291211" cy="823304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6346" y="2911624"/>
            <a:ext cx="3291211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4/1/2017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95" y="4195899"/>
            <a:ext cx="3298955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92020" y="2298987"/>
            <a:ext cx="2940050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95" y="4772161"/>
            <a:ext cx="3298955" cy="101903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01" y="4195899"/>
            <a:ext cx="3298983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98987"/>
            <a:ext cx="2930525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72160"/>
            <a:ext cx="3300336" cy="101903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423" y="4195899"/>
            <a:ext cx="3289900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52803" y="2298987"/>
            <a:ext cx="2932113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298" y="4772161"/>
            <a:ext cx="3294258" cy="1019037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4/1/2017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4/1/2017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599"/>
            <a:ext cx="2542657" cy="518160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3794" y="609599"/>
            <a:ext cx="7658705" cy="5181601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4/1/2017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4/1/2017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9244" y="657226"/>
            <a:ext cx="9733512" cy="2852737"/>
          </a:xfrm>
        </p:spPr>
        <p:txBody>
          <a:bodyPr anchor="b">
            <a:normAutofit/>
          </a:bodyPr>
          <a:lstStyle>
            <a:lvl1pPr>
              <a:defRPr sz="3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29244" y="3602038"/>
            <a:ext cx="9733512" cy="1500187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4/1/2017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632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3795" y="2088319"/>
            <a:ext cx="5106004" cy="3702881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3403" y="2088319"/>
            <a:ext cx="5094154" cy="3702881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4/1/2017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804" y="2088320"/>
            <a:ext cx="4879199" cy="823912"/>
          </a:xfr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3795" y="2912232"/>
            <a:ext cx="5107208" cy="287896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2003" y="2088320"/>
            <a:ext cx="4865554" cy="823912"/>
          </a:xfr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912232"/>
            <a:ext cx="5095357" cy="287896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4/1/2017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4/1/2017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4/1/2017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7228" y="609600"/>
            <a:ext cx="3932237" cy="2362200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78064" y="609600"/>
            <a:ext cx="6189492" cy="5181600"/>
          </a:xfrm>
        </p:spPr>
        <p:txBody>
          <a:bodyPr anchor="ctr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7228" y="2971800"/>
            <a:ext cx="3932237" cy="2819399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4/1/2017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7227" y="609600"/>
            <a:ext cx="5929773" cy="2362200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4" y="758881"/>
            <a:ext cx="3255356" cy="4883038"/>
          </a:xfrm>
          <a:noFill/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971800"/>
            <a:ext cx="5934950" cy="28194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4/1/2017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63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95" y="2096064"/>
            <a:ext cx="10353762" cy="36951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6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4/1/2017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94" y="5883275"/>
            <a:ext cx="66728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535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400" b="1" i="0" kern="1200" cap="all">
          <a:solidFill>
            <a:schemeClr val="tx1"/>
          </a:solidFill>
          <a:effectLst>
            <a:outerShdw blurRad="50800" dist="63500" dir="2700000" algn="tl" rotWithShape="0">
              <a:srgbClr val="000000">
                <a:alpha val="48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930400"/>
            <a:ext cx="12192000" cy="1861094"/>
          </a:xfrm>
        </p:spPr>
        <p:txBody>
          <a:bodyPr/>
          <a:lstStyle/>
          <a:p>
            <a:r>
              <a:rPr lang="en-IN" dirty="0" smtClean="0"/>
              <a:t>SEA WATER QUALITY MONITORING SYSTEM</a:t>
            </a:r>
            <a:endParaRPr lang="en-IN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" y="3226527"/>
            <a:ext cx="11438709" cy="3396342"/>
          </a:xfrm>
        </p:spPr>
        <p:txBody>
          <a:bodyPr>
            <a:normAutofit fontScale="62500" lnSpcReduction="20000"/>
          </a:bodyPr>
          <a:lstStyle/>
          <a:p>
            <a:endParaRPr lang="en-IN" dirty="0" smtClean="0"/>
          </a:p>
          <a:p>
            <a:r>
              <a:rPr lang="en-IN" sz="2900" dirty="0" smtClean="0"/>
              <a:t>                                                                                                                                 </a:t>
            </a:r>
            <a:r>
              <a:rPr lang="en-IN" sz="4000" dirty="0" smtClean="0"/>
              <a:t>Presented By :-</a:t>
            </a:r>
          </a:p>
          <a:p>
            <a:r>
              <a:rPr lang="en-IN" dirty="0" smtClean="0"/>
              <a:t>                                							</a:t>
            </a:r>
            <a:r>
              <a:rPr lang="en-IN" b="1" dirty="0" smtClean="0"/>
              <a:t>Team Name : TeamHCST1</a:t>
            </a:r>
            <a:r>
              <a:rPr lang="en-IN" dirty="0" smtClean="0"/>
              <a:t>                                                                                                                           </a:t>
            </a:r>
          </a:p>
          <a:p>
            <a:r>
              <a:rPr lang="en-IN" dirty="0"/>
              <a:t>	</a:t>
            </a:r>
            <a:r>
              <a:rPr lang="en-IN" dirty="0" smtClean="0"/>
              <a:t>							 Akshat Gupta (TL)</a:t>
            </a:r>
          </a:p>
          <a:p>
            <a:r>
              <a:rPr lang="en-IN" dirty="0" smtClean="0"/>
              <a:t>                                                                                                                                                              Ankit Kumar Singh</a:t>
            </a:r>
          </a:p>
          <a:p>
            <a:r>
              <a:rPr lang="en-IN" dirty="0" smtClean="0"/>
              <a:t>                                                                                                                                                     Aman Mehra</a:t>
            </a:r>
          </a:p>
          <a:p>
            <a:r>
              <a:rPr lang="en-IN" dirty="0" smtClean="0"/>
              <a:t>                                                                                                                                                       Ridhima Garg</a:t>
            </a:r>
          </a:p>
          <a:p>
            <a:r>
              <a:rPr lang="en-IN" dirty="0" smtClean="0"/>
              <a:t>                                                                                                                                                          Himadri Sharma</a:t>
            </a:r>
          </a:p>
          <a:p>
            <a:r>
              <a:rPr lang="en-IN" dirty="0" smtClean="0"/>
              <a:t>                                                                                                                                                                Himanshi Upadhyay</a:t>
            </a:r>
            <a:endParaRPr lang="en-IN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269" y="395152"/>
            <a:ext cx="11169831" cy="171428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195930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N" sz="3600" dirty="0" smtClean="0"/>
              <a:t>introduction</a:t>
            </a:r>
            <a:endParaRPr lang="en-IN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75695" y="2070664"/>
            <a:ext cx="10353762" cy="3695136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IN" sz="3200" dirty="0" smtClean="0"/>
              <a:t>The idea is the web based water quality management software which takes physio-chemical, biological and other environmental parameter and determine the quality level of water in a particular area.</a:t>
            </a:r>
          </a:p>
          <a:p>
            <a:pPr marL="0" indent="0">
              <a:buNone/>
            </a:pPr>
            <a:r>
              <a:rPr lang="en-IN" sz="3200" dirty="0" smtClean="0"/>
              <a:t>The data managers who collect data of Indian coast and other places, can upload the data in specified format.</a:t>
            </a:r>
          </a:p>
          <a:p>
            <a:pPr marL="0" indent="0">
              <a:buNone/>
            </a:pPr>
            <a:endParaRPr lang="en-IN" sz="3200" dirty="0"/>
          </a:p>
        </p:txBody>
      </p:sp>
    </p:spTree>
    <p:extLst>
      <p:ext uri="{BB962C8B-B14F-4D97-AF65-F5344CB8AC3E}">
        <p14:creationId xmlns="" xmlns:p14="http://schemas.microsoft.com/office/powerpoint/2010/main" val="4060565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advantages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n-IN" sz="2400" dirty="0" smtClean="0"/>
              <a:t> The system has simple structure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IN" sz="2400" dirty="0"/>
              <a:t> </a:t>
            </a:r>
            <a:r>
              <a:rPr lang="en-IN" sz="2400" dirty="0" smtClean="0"/>
              <a:t>High Reliability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IN" sz="2400" dirty="0" smtClean="0"/>
              <a:t> Better Manageability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IN" sz="2400" dirty="0"/>
              <a:t> </a:t>
            </a:r>
            <a:r>
              <a:rPr lang="en-IN" sz="2400" dirty="0" smtClean="0"/>
              <a:t>Low Cost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IN" sz="2400" dirty="0" smtClean="0"/>
              <a:t> Can realize the real time data.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IN" sz="2400" dirty="0"/>
              <a:t> </a:t>
            </a:r>
            <a:r>
              <a:rPr lang="en-IN" sz="2400" dirty="0" smtClean="0"/>
              <a:t>Direct access to reports</a:t>
            </a:r>
            <a:r>
              <a:rPr lang="en-IN" sz="2400" dirty="0"/>
              <a:t> </a:t>
            </a:r>
            <a:r>
              <a:rPr lang="en-IN" sz="2400" dirty="0" smtClean="0"/>
              <a:t>by registered users and concerned authority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IN" sz="2400" dirty="0"/>
              <a:t> </a:t>
            </a:r>
            <a:r>
              <a:rPr lang="en-IN" sz="2400" dirty="0" smtClean="0"/>
              <a:t>Anywhere access ensures 24*7 availability of data</a:t>
            </a:r>
          </a:p>
          <a:p>
            <a:pPr marL="0" indent="0">
              <a:buNone/>
            </a:pPr>
            <a:endParaRPr lang="en-IN" sz="2400" dirty="0" smtClean="0"/>
          </a:p>
        </p:txBody>
      </p:sp>
    </p:spTree>
    <p:extLst>
      <p:ext uri="{BB962C8B-B14F-4D97-AF65-F5344CB8AC3E}">
        <p14:creationId xmlns="" xmlns:p14="http://schemas.microsoft.com/office/powerpoint/2010/main" val="824669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304800"/>
            <a:ext cx="10353761" cy="1137595"/>
          </a:xfrm>
        </p:spPr>
        <p:txBody>
          <a:bodyPr/>
          <a:lstStyle/>
          <a:p>
            <a:r>
              <a:rPr lang="en-IN" dirty="0" smtClean="0"/>
              <a:t>System design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3795" y="2096063"/>
            <a:ext cx="7250491" cy="4356987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IN" dirty="0" smtClean="0"/>
              <a:t>The system has a very simple design, the most probable set of technologies has been used to solve this problem.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IN" dirty="0"/>
              <a:t> </a:t>
            </a:r>
            <a:r>
              <a:rPr lang="en-IN" dirty="0" smtClean="0"/>
              <a:t>My SQL DB server to manage all the data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IN" dirty="0" smtClean="0"/>
              <a:t> PHP programming language(easily managed and debugged)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IN" dirty="0" smtClean="0"/>
              <a:t> Apache web server to communicate with internet and </a:t>
            </a:r>
            <a:r>
              <a:rPr lang="en-IN" dirty="0" err="1" smtClean="0"/>
              <a:t>db</a:t>
            </a:r>
            <a:r>
              <a:rPr lang="en-IN" dirty="0" smtClean="0"/>
              <a:t> server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IN" dirty="0" smtClean="0"/>
              <a:t> MVC(Model View Controller) based design  for professional level development.</a:t>
            </a:r>
          </a:p>
          <a:p>
            <a:pPr marL="0" indent="0">
              <a:buNone/>
            </a:pPr>
            <a:r>
              <a:rPr lang="en-IN" dirty="0" smtClean="0"/>
              <a:t>In the architecture, the application layer, the background logic layer and the data layer are divided into 3 separate units.</a:t>
            </a:r>
          </a:p>
          <a:p>
            <a:pPr marL="0" indent="0">
              <a:buNone/>
            </a:pPr>
            <a:endParaRPr lang="en-IN" dirty="0"/>
          </a:p>
        </p:txBody>
      </p:sp>
      <p:sp>
        <p:nvSpPr>
          <p:cNvPr id="4" name="Isosceles Triangle 3"/>
          <p:cNvSpPr/>
          <p:nvPr/>
        </p:nvSpPr>
        <p:spPr>
          <a:xfrm>
            <a:off x="8712926" y="2096063"/>
            <a:ext cx="2155371" cy="914400"/>
          </a:xfrm>
          <a:prstGeom prst="triangle">
            <a:avLst/>
          </a:prstGeom>
          <a:solidFill>
            <a:schemeClr val="accent4">
              <a:lumMod val="75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dirty="0" smtClean="0"/>
              <a:t>client</a:t>
            </a:r>
            <a:endParaRPr lang="en-IN" dirty="0"/>
          </a:p>
        </p:txBody>
      </p:sp>
      <p:sp>
        <p:nvSpPr>
          <p:cNvPr id="5" name="Rectangle 4"/>
          <p:cNvSpPr/>
          <p:nvPr/>
        </p:nvSpPr>
        <p:spPr>
          <a:xfrm>
            <a:off x="9060399" y="3833949"/>
            <a:ext cx="1703396" cy="646611"/>
          </a:xfrm>
          <a:prstGeom prst="rect">
            <a:avLst/>
          </a:prstGeom>
          <a:solidFill>
            <a:schemeClr val="tx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dirty="0" smtClean="0"/>
              <a:t>Web server</a:t>
            </a:r>
          </a:p>
          <a:p>
            <a:pPr algn="ctr"/>
            <a:r>
              <a:rPr lang="en-IN" dirty="0" smtClean="0"/>
              <a:t>(logical layer)</a:t>
            </a:r>
            <a:endParaRPr lang="en-IN" dirty="0"/>
          </a:p>
        </p:txBody>
      </p:sp>
      <p:sp>
        <p:nvSpPr>
          <p:cNvPr id="6" name="Oval 5"/>
          <p:cNvSpPr/>
          <p:nvPr/>
        </p:nvSpPr>
        <p:spPr>
          <a:xfrm>
            <a:off x="8979626" y="5342709"/>
            <a:ext cx="2032219" cy="692331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dirty="0" err="1" smtClean="0"/>
              <a:t>MySql</a:t>
            </a:r>
            <a:endParaRPr lang="en-IN" dirty="0" smtClean="0"/>
          </a:p>
          <a:p>
            <a:pPr algn="ctr"/>
            <a:r>
              <a:rPr lang="en-IN" dirty="0" smtClean="0"/>
              <a:t>(data layer)</a:t>
            </a:r>
            <a:endParaRPr lang="en-IN" dirty="0"/>
          </a:p>
        </p:txBody>
      </p:sp>
      <p:sp>
        <p:nvSpPr>
          <p:cNvPr id="13" name="Down Arrow 12"/>
          <p:cNvSpPr/>
          <p:nvPr/>
        </p:nvSpPr>
        <p:spPr>
          <a:xfrm>
            <a:off x="9457509" y="4519223"/>
            <a:ext cx="235131" cy="862149"/>
          </a:xfrm>
          <a:prstGeom prst="down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4" name="Down Arrow 13"/>
          <p:cNvSpPr/>
          <p:nvPr/>
        </p:nvSpPr>
        <p:spPr>
          <a:xfrm>
            <a:off x="9461429" y="3049126"/>
            <a:ext cx="231211" cy="769898"/>
          </a:xfrm>
          <a:prstGeom prst="down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6" name="Up Arrow 15"/>
          <p:cNvSpPr/>
          <p:nvPr/>
        </p:nvSpPr>
        <p:spPr>
          <a:xfrm>
            <a:off x="9912097" y="3049126"/>
            <a:ext cx="198554" cy="769898"/>
          </a:xfrm>
          <a:prstGeom prst="up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7" name="Up Arrow 16"/>
          <p:cNvSpPr/>
          <p:nvPr/>
        </p:nvSpPr>
        <p:spPr>
          <a:xfrm>
            <a:off x="10011374" y="4519223"/>
            <a:ext cx="242969" cy="823486"/>
          </a:xfrm>
          <a:prstGeom prst="up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8" name="TextBox 17"/>
          <p:cNvSpPr txBox="1"/>
          <p:nvPr/>
        </p:nvSpPr>
        <p:spPr>
          <a:xfrm>
            <a:off x="8902337" y="1719269"/>
            <a:ext cx="27040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 smtClean="0"/>
              <a:t>Application layer</a:t>
            </a:r>
          </a:p>
        </p:txBody>
      </p:sp>
    </p:spTree>
    <p:extLst>
      <p:ext uri="{BB962C8B-B14F-4D97-AF65-F5344CB8AC3E}">
        <p14:creationId xmlns="" xmlns:p14="http://schemas.microsoft.com/office/powerpoint/2010/main" val="1686704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Modules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3795" y="1790700"/>
            <a:ext cx="10353762" cy="4000500"/>
          </a:xfrm>
        </p:spPr>
        <p:txBody>
          <a:bodyPr>
            <a:normAutofit fontScale="92500" lnSpcReduction="10000"/>
          </a:bodyPr>
          <a:lstStyle/>
          <a:p>
            <a:r>
              <a:rPr lang="en-IN" sz="2400" b="1" dirty="0">
                <a:effectLst/>
              </a:rPr>
              <a:t> </a:t>
            </a:r>
            <a:r>
              <a:rPr lang="en-US" sz="2400" b="1" dirty="0">
                <a:effectLst/>
              </a:rPr>
              <a:t>Water Quality Data </a:t>
            </a:r>
            <a:r>
              <a:rPr lang="en-US" sz="2400" b="1" dirty="0" smtClean="0">
                <a:effectLst/>
              </a:rPr>
              <a:t>Monitoring Locations: </a:t>
            </a:r>
            <a:r>
              <a:rPr lang="en-US" sz="2400" dirty="0">
                <a:effectLst/>
              </a:rPr>
              <a:t> Manage monitoring locations, projects, samples &amp; results. </a:t>
            </a:r>
            <a:endParaRPr lang="en-US" sz="2400" dirty="0" smtClean="0">
              <a:effectLst/>
            </a:endParaRPr>
          </a:p>
          <a:p>
            <a:r>
              <a:rPr lang="en-US" sz="2400" b="1" dirty="0">
                <a:effectLst/>
              </a:rPr>
              <a:t>Bulk Data Import:</a:t>
            </a:r>
            <a:r>
              <a:rPr lang="en-US" sz="2400" dirty="0">
                <a:effectLst/>
              </a:rPr>
              <a:t> Samples, results, monitoring locations, and metrics can be bulk imported from your favorite </a:t>
            </a:r>
            <a:r>
              <a:rPr lang="en-US" sz="2400" dirty="0" smtClean="0">
                <a:effectLst/>
              </a:rPr>
              <a:t>spreadsheet.</a:t>
            </a:r>
          </a:p>
          <a:p>
            <a:pPr lvl="0"/>
            <a:r>
              <a:rPr lang="en-US" sz="2400" b="1" dirty="0" smtClean="0">
                <a:effectLst/>
              </a:rPr>
              <a:t>Charting</a:t>
            </a:r>
            <a:r>
              <a:rPr lang="en-US" sz="2400" b="1" dirty="0">
                <a:effectLst/>
              </a:rPr>
              <a:t>:</a:t>
            </a:r>
            <a:r>
              <a:rPr lang="en-US" sz="2400" dirty="0">
                <a:effectLst/>
              </a:rPr>
              <a:t> Time series and monitoring location trend charts can be generated with a variety of options</a:t>
            </a:r>
            <a:r>
              <a:rPr lang="en-US" sz="2400" dirty="0" smtClean="0">
                <a:effectLst/>
              </a:rPr>
              <a:t>.</a:t>
            </a:r>
          </a:p>
          <a:p>
            <a:r>
              <a:rPr lang="en-US" sz="2400" b="1" dirty="0" smtClean="0">
                <a:effectLst/>
              </a:rPr>
              <a:t>Automatic Government Submission:</a:t>
            </a:r>
            <a:r>
              <a:rPr lang="en-US" sz="2400" dirty="0" smtClean="0">
                <a:effectLst/>
              </a:rPr>
              <a:t> Data is automatically submitted to government as it is entered. But you can still control which data is shared with government and other agencies and which stays locally.</a:t>
            </a:r>
          </a:p>
          <a:p>
            <a:pPr lvl="0"/>
            <a:endParaRPr lang="en-IN" sz="2400" dirty="0">
              <a:effectLst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13138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Modules 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b="1" dirty="0" smtClean="0">
                <a:effectLst/>
              </a:rPr>
              <a:t>Mapping:</a:t>
            </a:r>
            <a:r>
              <a:rPr lang="en-US" sz="2400" dirty="0" smtClean="0">
                <a:effectLst/>
              </a:rPr>
              <a:t> View monitoring locations geospatially.</a:t>
            </a:r>
            <a:endParaRPr lang="en-IN" sz="2400" dirty="0" smtClean="0">
              <a:effectLst/>
            </a:endParaRPr>
          </a:p>
          <a:p>
            <a:pPr lvl="0"/>
            <a:r>
              <a:rPr lang="en-US" sz="2400" b="1" dirty="0">
                <a:effectLst/>
              </a:rPr>
              <a:t>Security:</a:t>
            </a:r>
            <a:r>
              <a:rPr lang="en-US" sz="2400" dirty="0">
                <a:effectLst/>
              </a:rPr>
              <a:t> Role-based application security and additional layered security measures to ensure data security.</a:t>
            </a:r>
            <a:endParaRPr lang="en-IN" sz="2400" dirty="0">
              <a:effectLst/>
            </a:endParaRPr>
          </a:p>
          <a:p>
            <a:pPr lvl="0"/>
            <a:r>
              <a:rPr lang="en-US" sz="2400" b="1" dirty="0">
                <a:effectLst/>
              </a:rPr>
              <a:t>Multi-Organization Support:</a:t>
            </a:r>
            <a:r>
              <a:rPr lang="en-US" sz="2400" dirty="0">
                <a:effectLst/>
              </a:rPr>
              <a:t> Multiple agencies can share the same installation; all data is segmented by Organization.</a:t>
            </a:r>
            <a:endParaRPr lang="en-IN" sz="2400" dirty="0">
              <a:effectLst/>
            </a:endParaRPr>
          </a:p>
          <a:p>
            <a:pPr marL="0" indent="0">
              <a:buNone/>
            </a:pPr>
            <a:endParaRPr lang="en-IN" dirty="0"/>
          </a:p>
        </p:txBody>
      </p:sp>
    </p:spTree>
    <p:extLst>
      <p:ext uri="{BB962C8B-B14F-4D97-AF65-F5344CB8AC3E}">
        <p14:creationId xmlns="" xmlns:p14="http://schemas.microsoft.com/office/powerpoint/2010/main" val="1286779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1410788"/>
            <a:ext cx="10353761" cy="2795451"/>
          </a:xfrm>
        </p:spPr>
        <p:txBody>
          <a:bodyPr>
            <a:normAutofit/>
          </a:bodyPr>
          <a:lstStyle/>
          <a:p>
            <a:r>
              <a:rPr lang="en-IN" sz="7200" dirty="0" smtClean="0"/>
              <a:t>Thank you </a:t>
            </a:r>
            <a:r>
              <a:rPr lang="en-IN" sz="7200" dirty="0" smtClean="0">
                <a:sym typeface="Wingdings" panose="05000000000000000000" pitchFamily="2" charset="2"/>
              </a:rPr>
              <a:t></a:t>
            </a:r>
            <a:endParaRPr lang="en-IN" sz="7200" dirty="0"/>
          </a:p>
        </p:txBody>
      </p:sp>
    </p:spTree>
    <p:extLst>
      <p:ext uri="{BB962C8B-B14F-4D97-AF65-F5344CB8AC3E}">
        <p14:creationId xmlns="" xmlns:p14="http://schemas.microsoft.com/office/powerpoint/2010/main" val="398330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amask">
  <a:themeElements>
    <a:clrScheme name="Damask">
      <a:dk1>
        <a:sysClr val="windowText" lastClr="000000"/>
      </a:dk1>
      <a:lt1>
        <a:sysClr val="window" lastClr="FFFFFF"/>
      </a:lt1>
      <a:dk2>
        <a:srgbClr val="2A5B7F"/>
      </a:dk2>
      <a:lt2>
        <a:srgbClr val="ABDAFC"/>
      </a:lt2>
      <a:accent1>
        <a:srgbClr val="9EC544"/>
      </a:accent1>
      <a:accent2>
        <a:srgbClr val="50BEA3"/>
      </a:accent2>
      <a:accent3>
        <a:srgbClr val="4A9CCC"/>
      </a:accent3>
      <a:accent4>
        <a:srgbClr val="9A66CA"/>
      </a:accent4>
      <a:accent5>
        <a:srgbClr val="C54F71"/>
      </a:accent5>
      <a:accent6>
        <a:srgbClr val="DE9C3C"/>
      </a:accent6>
      <a:hlink>
        <a:srgbClr val="6BA9DA"/>
      </a:hlink>
      <a:folHlink>
        <a:srgbClr val="A0BCD3"/>
      </a:folHlink>
    </a:clrScheme>
    <a:fontScheme name="Damask">
      <a:majorFont>
        <a:latin typeface="Bookman Old Style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Rockwel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amask">
      <a: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105000"/>
                <a:lumMod val="110000"/>
              </a:schemeClr>
            </a:gs>
            <a:gs pos="100000">
              <a:schemeClr val="phClr">
                <a:tint val="78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0000"/>
                <a:lumMod val="104000"/>
              </a:schemeClr>
            </a:gs>
            <a:gs pos="69000">
              <a:schemeClr val="phClr">
                <a:shade val="86000"/>
                <a:satMod val="130000"/>
                <a:lumMod val="102000"/>
              </a:schemeClr>
            </a:gs>
            <a:gs pos="100000">
              <a:schemeClr val="phClr">
                <a:shade val="72000"/>
                <a:satMod val="130000"/>
                <a:lumMod val="100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sy="96000" rotWithShape="0">
              <a:srgbClr val="000000">
                <a:alpha val="54000"/>
              </a:srgbClr>
            </a:outerShdw>
          </a:effectLst>
        </a:effectStyle>
        <a:effectStyle>
          <a:effectLst>
            <a:outerShdw blurRad="76200" dist="38100" dir="5400000" algn="ctr" rotWithShape="0">
              <a:srgbClr val="000000">
                <a:alpha val="76000"/>
              </a:srgbClr>
            </a:outerShdw>
          </a:effectLst>
          <a:scene3d>
            <a:camera prst="orthographicFront">
              <a:rot lat="0" lon="0" rev="0"/>
            </a:camera>
            <a:lightRig rig="balanced" dir="t"/>
          </a:scene3d>
          <a:sp3d prstMaterial="matte">
            <a:bevelT w="25400" h="25400" prst="relaxedInse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18000"/>
                <a:satMod val="160000"/>
                <a:lumMod val="28000"/>
              </a:schemeClr>
              <a:schemeClr val="phClr">
                <a:tint val="95000"/>
                <a:satMod val="160000"/>
                <a:lumMod val="11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Damask" id="{F9A299A0-33D0-4E0F-9F3F-7163E3744208}" vid="{746EEEEA-FB6A-406B-B510-531588D5481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TM04033921[[fn=Damask]]</Template>
  <TotalTime>184</TotalTime>
  <Words>222</Words>
  <Application>Microsoft Office PowerPoint</Application>
  <PresentationFormat>Custom</PresentationFormat>
  <Paragraphs>44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Damask</vt:lpstr>
      <vt:lpstr>SEA WATER QUALITY MONITORING SYSTEM</vt:lpstr>
      <vt:lpstr>introduction</vt:lpstr>
      <vt:lpstr>advantages</vt:lpstr>
      <vt:lpstr>System design</vt:lpstr>
      <vt:lpstr>Modules</vt:lpstr>
      <vt:lpstr>Modules </vt:lpstr>
      <vt:lpstr>Thank you 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SEA WATER QUALITY MONITORING SYSTEM</dc:title>
  <dc:creator>Himanshi Upadhyay</dc:creator>
  <cp:lastModifiedBy>arjit gupta</cp:lastModifiedBy>
  <cp:revision>26</cp:revision>
  <dcterms:created xsi:type="dcterms:W3CDTF">2017-04-01T12:24:36Z</dcterms:created>
  <dcterms:modified xsi:type="dcterms:W3CDTF">2017-04-01T15:31:06Z</dcterms:modified>
</cp:coreProperties>
</file>